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llan Bold" panose="020B0604020202020204" charset="0"/>
      <p:regular r:id="rId20"/>
    </p:embeddedFont>
    <p:embeddedFont>
      <p:font typeface="Bangers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25" autoAdjust="0"/>
  </p:normalViewPr>
  <p:slideViewPr>
    <p:cSldViewPr>
      <p:cViewPr varScale="1">
        <p:scale>
          <a:sx n="41" d="100"/>
          <a:sy n="41" d="100"/>
        </p:scale>
        <p:origin x="102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6.jpe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3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61511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31207" y="2503805"/>
            <a:ext cx="13025586" cy="481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0"/>
              </a:lnSpc>
            </a:pPr>
            <a:r>
              <a:rPr lang="en-US" sz="164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What will you do </a:t>
            </a:r>
          </a:p>
          <a:p>
            <a:pPr algn="ctr">
              <a:lnSpc>
                <a:spcPts val="18860"/>
              </a:lnSpc>
            </a:pPr>
            <a:r>
              <a:rPr lang="en-US" sz="164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this summer?</a:t>
            </a: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36EED2D5-049A-4F1F-95EF-12DE9C501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What will you do this summer?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exterior photo of Evergreen Community Center and Library"/>
          <p:cNvSpPr/>
          <p:nvPr/>
        </p:nvSpPr>
        <p:spPr>
          <a:xfrm>
            <a:off x="2714180" y="1028700"/>
            <a:ext cx="12859639" cy="7233547"/>
          </a:xfrm>
          <a:custGeom>
            <a:avLst/>
            <a:gdLst/>
            <a:ahLst/>
            <a:cxnLst/>
            <a:rect l="l" t="t" r="r" b="b"/>
            <a:pathLst>
              <a:path w="12859639" h="7233547">
                <a:moveTo>
                  <a:pt x="0" y="0"/>
                </a:moveTo>
                <a:lnTo>
                  <a:pt x="12859640" y="0"/>
                </a:lnTo>
                <a:lnTo>
                  <a:pt x="12859640" y="7233547"/>
                </a:lnTo>
                <a:lnTo>
                  <a:pt x="0" y="7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10842" y="8740140"/>
            <a:ext cx="12666315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0"/>
              </a:lnSpc>
            </a:pPr>
            <a:r>
              <a:rPr lang="en-US" sz="72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Evergreen Community Center &amp; Library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5FD704A9-0B2F-4986-B579-43F93ED7610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Evergreen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exterior photo of Rockwell Branch Library"/>
          <p:cNvSpPr/>
          <p:nvPr/>
        </p:nvSpPr>
        <p:spPr>
          <a:xfrm>
            <a:off x="3624090" y="102870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3265" y="8511221"/>
            <a:ext cx="914147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Rockwell Branch Library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3E7F83B3-B825-4682-8AD8-982FACF8DB3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Rockwell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exterior photo of Walters Branch Library"/>
          <p:cNvSpPr/>
          <p:nvPr/>
        </p:nvSpPr>
        <p:spPr>
          <a:xfrm>
            <a:off x="2712385" y="1028700"/>
            <a:ext cx="12863230" cy="7235567"/>
          </a:xfrm>
          <a:custGeom>
            <a:avLst/>
            <a:gdLst/>
            <a:ahLst/>
            <a:cxnLst/>
            <a:rect l="l" t="t" r="r" b="b"/>
            <a:pathLst>
              <a:path w="12863230" h="7235567">
                <a:moveTo>
                  <a:pt x="0" y="0"/>
                </a:moveTo>
                <a:lnTo>
                  <a:pt x="12863230" y="0"/>
                </a:lnTo>
                <a:lnTo>
                  <a:pt x="12863230" y="7235567"/>
                </a:lnTo>
                <a:lnTo>
                  <a:pt x="0" y="723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48500" y="8670925"/>
            <a:ext cx="868843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Walters Branch Library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187CF2BE-2EE4-4B67-AFCC-025D7C59810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Walters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7" name="Freeform 7" descr="exterior photo of Westlink Branch Library"/>
          <p:cNvSpPr/>
          <p:nvPr/>
        </p:nvSpPr>
        <p:spPr>
          <a:xfrm>
            <a:off x="3624090" y="102870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4678412" y="8511221"/>
            <a:ext cx="893117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 err="1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Westlink</a:t>
            </a: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 Branch Library</a:t>
            </a: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4EAB8176-6CFF-4149-B3AD-58716F5CAF7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/>
              <a:t>Westlink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3237232"/>
            <a:ext cx="4288785" cy="428878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6C1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70515" y="3237232"/>
            <a:ext cx="4288785" cy="42887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6C1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99607" y="3237232"/>
            <a:ext cx="4288785" cy="428878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6C1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991" y="2798523"/>
            <a:ext cx="5166204" cy="5166204"/>
          </a:xfrm>
          <a:custGeom>
            <a:avLst/>
            <a:gdLst/>
            <a:ahLst/>
            <a:cxnLst/>
            <a:rect l="l" t="t" r="r" b="b"/>
            <a:pathLst>
              <a:path w="5166204" h="5166204">
                <a:moveTo>
                  <a:pt x="0" y="0"/>
                </a:moveTo>
                <a:lnTo>
                  <a:pt x="5166204" y="0"/>
                </a:lnTo>
                <a:lnTo>
                  <a:pt x="5166204" y="5166204"/>
                </a:lnTo>
                <a:lnTo>
                  <a:pt x="0" y="516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13566879" y="3687407"/>
            <a:ext cx="3096057" cy="3117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Reading is a fun, free vacation for your mind!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95972" y="3735032"/>
            <a:ext cx="3096057" cy="3117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Spend quality time with your favorite characters.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5064" y="3815677"/>
            <a:ext cx="3096057" cy="3117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Practice keeps you sharp for next year. Use it or lose it!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36429" y="781050"/>
            <a:ext cx="10415141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Why should I read?</a:t>
            </a:r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8596" y="2798523"/>
            <a:ext cx="5166204" cy="5166204"/>
          </a:xfrm>
          <a:custGeom>
            <a:avLst/>
            <a:gdLst/>
            <a:ahLst/>
            <a:cxnLst/>
            <a:rect l="l" t="t" r="r" b="b"/>
            <a:pathLst>
              <a:path w="5166204" h="5166204">
                <a:moveTo>
                  <a:pt x="0" y="0"/>
                </a:moveTo>
                <a:lnTo>
                  <a:pt x="5166204" y="0"/>
                </a:lnTo>
                <a:lnTo>
                  <a:pt x="5166204" y="5166204"/>
                </a:lnTo>
                <a:lnTo>
                  <a:pt x="0" y="516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24900" y="2891196"/>
            <a:ext cx="5166204" cy="5166204"/>
          </a:xfrm>
          <a:custGeom>
            <a:avLst/>
            <a:gdLst/>
            <a:ahLst/>
            <a:cxnLst/>
            <a:rect l="l" t="t" r="r" b="b"/>
            <a:pathLst>
              <a:path w="5166204" h="5166204">
                <a:moveTo>
                  <a:pt x="0" y="0"/>
                </a:moveTo>
                <a:lnTo>
                  <a:pt x="5166204" y="0"/>
                </a:lnTo>
                <a:lnTo>
                  <a:pt x="5166204" y="5166204"/>
                </a:lnTo>
                <a:lnTo>
                  <a:pt x="0" y="516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Title 23" hidden="1">
            <a:extLst>
              <a:ext uri="{FF2B5EF4-FFF2-40B4-BE49-F238E27FC236}">
                <a16:creationId xmlns:a16="http://schemas.microsoft.com/office/drawing/2014/main" id="{6FD0AE5A-3D91-43D3-B805-6D7797B30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Why should I read?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64882" y="2852699"/>
            <a:ext cx="7558236" cy="411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5"/>
              </a:lnSpc>
              <a:spcBef>
                <a:spcPct val="0"/>
              </a:spcBef>
            </a:pPr>
            <a:r>
              <a:rPr lang="en-US" sz="23996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Also ...</a:t>
            </a: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C179E9B4-FBB6-4625-954C-2211DB6E3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Also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8268" y="5775087"/>
            <a:ext cx="11511464" cy="8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Prize pickup begins June 25 and ends July 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41414" y="2966999"/>
            <a:ext cx="12805172" cy="308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7"/>
              </a:lnSpc>
              <a:spcBef>
                <a:spcPct val="0"/>
              </a:spcBef>
            </a:pPr>
            <a:r>
              <a:rPr lang="en-US" sz="17998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win free prizes!</a:t>
            </a:r>
          </a:p>
        </p:txBody>
      </p:sp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5B44E37B-C171-4D47-8CE8-BCFEB540BA5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Prizes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8712" y="514315"/>
            <a:ext cx="16659163" cy="7700175"/>
            <a:chOff x="0" y="0"/>
            <a:chExt cx="4387598" cy="2028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87598" cy="2028030"/>
            </a:xfrm>
            <a:custGeom>
              <a:avLst/>
              <a:gdLst/>
              <a:ahLst/>
              <a:cxnLst/>
              <a:rect l="l" t="t" r="r" b="b"/>
              <a:pathLst>
                <a:path w="4387598" h="2028030">
                  <a:moveTo>
                    <a:pt x="0" y="0"/>
                  </a:moveTo>
                  <a:lnTo>
                    <a:pt x="4387598" y="0"/>
                  </a:lnTo>
                  <a:lnTo>
                    <a:pt x="4387598" y="2028030"/>
                  </a:lnTo>
                  <a:lnTo>
                    <a:pt x="0" y="20280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387598" cy="20661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 descr="Chick-fil-A"/>
          <p:cNvSpPr/>
          <p:nvPr/>
        </p:nvSpPr>
        <p:spPr>
          <a:xfrm>
            <a:off x="1141014" y="6250629"/>
            <a:ext cx="3198760" cy="1444773"/>
          </a:xfrm>
          <a:custGeom>
            <a:avLst/>
            <a:gdLst/>
            <a:ahLst/>
            <a:cxnLst/>
            <a:rect l="l" t="t" r="r" b="b"/>
            <a:pathLst>
              <a:path w="3198760" h="1444773">
                <a:moveTo>
                  <a:pt x="0" y="0"/>
                </a:moveTo>
                <a:lnTo>
                  <a:pt x="3198760" y="0"/>
                </a:lnTo>
                <a:lnTo>
                  <a:pt x="3198760" y="1444773"/>
                </a:lnTo>
                <a:lnTo>
                  <a:pt x="0" y="14447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 descr="Fazoli's"/>
          <p:cNvSpPr/>
          <p:nvPr/>
        </p:nvSpPr>
        <p:spPr>
          <a:xfrm>
            <a:off x="14572997" y="3005930"/>
            <a:ext cx="2381107" cy="2381107"/>
          </a:xfrm>
          <a:custGeom>
            <a:avLst/>
            <a:gdLst/>
            <a:ahLst/>
            <a:cxnLst/>
            <a:rect l="l" t="t" r="r" b="b"/>
            <a:pathLst>
              <a:path w="2381107" h="2381107">
                <a:moveTo>
                  <a:pt x="0" y="0"/>
                </a:moveTo>
                <a:lnTo>
                  <a:pt x="2381107" y="0"/>
                </a:lnTo>
                <a:lnTo>
                  <a:pt x="2381107" y="2381107"/>
                </a:lnTo>
                <a:lnTo>
                  <a:pt x="0" y="23811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 descr="Taco Bell"/>
          <p:cNvSpPr/>
          <p:nvPr/>
        </p:nvSpPr>
        <p:spPr>
          <a:xfrm>
            <a:off x="1141014" y="1843573"/>
            <a:ext cx="1512008" cy="2324713"/>
          </a:xfrm>
          <a:custGeom>
            <a:avLst/>
            <a:gdLst/>
            <a:ahLst/>
            <a:cxnLst/>
            <a:rect l="l" t="t" r="r" b="b"/>
            <a:pathLst>
              <a:path w="1512008" h="2324713">
                <a:moveTo>
                  <a:pt x="0" y="0"/>
                </a:moveTo>
                <a:lnTo>
                  <a:pt x="1512008" y="0"/>
                </a:lnTo>
                <a:lnTo>
                  <a:pt x="1512008" y="2324713"/>
                </a:lnTo>
                <a:lnTo>
                  <a:pt x="0" y="23247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 descr="Pizza Hut"/>
          <p:cNvSpPr/>
          <p:nvPr/>
        </p:nvSpPr>
        <p:spPr>
          <a:xfrm>
            <a:off x="4138539" y="6250629"/>
            <a:ext cx="2422196" cy="1363350"/>
          </a:xfrm>
          <a:custGeom>
            <a:avLst/>
            <a:gdLst/>
            <a:ahLst/>
            <a:cxnLst/>
            <a:rect l="l" t="t" r="r" b="b"/>
            <a:pathLst>
              <a:path w="2422196" h="1363350">
                <a:moveTo>
                  <a:pt x="0" y="0"/>
                </a:moveTo>
                <a:lnTo>
                  <a:pt x="2422196" y="0"/>
                </a:lnTo>
                <a:lnTo>
                  <a:pt x="2422196" y="1363350"/>
                </a:lnTo>
                <a:lnTo>
                  <a:pt x="0" y="136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 descr="Freddy's"/>
          <p:cNvSpPr/>
          <p:nvPr/>
        </p:nvSpPr>
        <p:spPr>
          <a:xfrm>
            <a:off x="11666921" y="5537013"/>
            <a:ext cx="2321384" cy="2321384"/>
          </a:xfrm>
          <a:custGeom>
            <a:avLst/>
            <a:gdLst/>
            <a:ahLst/>
            <a:cxnLst/>
            <a:rect l="l" t="t" r="r" b="b"/>
            <a:pathLst>
              <a:path w="2321384" h="2321384">
                <a:moveTo>
                  <a:pt x="0" y="0"/>
                </a:moveTo>
                <a:lnTo>
                  <a:pt x="2321384" y="0"/>
                </a:lnTo>
                <a:lnTo>
                  <a:pt x="2321384" y="2321384"/>
                </a:lnTo>
                <a:lnTo>
                  <a:pt x="0" y="2321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 descr="Scheels"/>
          <p:cNvSpPr/>
          <p:nvPr/>
        </p:nvSpPr>
        <p:spPr>
          <a:xfrm>
            <a:off x="3360314" y="1843573"/>
            <a:ext cx="9467299" cy="1214970"/>
          </a:xfrm>
          <a:custGeom>
            <a:avLst/>
            <a:gdLst/>
            <a:ahLst/>
            <a:cxnLst/>
            <a:rect l="l" t="t" r="r" b="b"/>
            <a:pathLst>
              <a:path w="9467299" h="1214970">
                <a:moveTo>
                  <a:pt x="0" y="0"/>
                </a:moveTo>
                <a:lnTo>
                  <a:pt x="9467299" y="0"/>
                </a:lnTo>
                <a:lnTo>
                  <a:pt x="9467299" y="1214970"/>
                </a:lnTo>
                <a:lnTo>
                  <a:pt x="0" y="1214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 descr="Spangles"/>
          <p:cNvSpPr/>
          <p:nvPr/>
        </p:nvSpPr>
        <p:spPr>
          <a:xfrm>
            <a:off x="6417210" y="6169206"/>
            <a:ext cx="4798840" cy="1689192"/>
          </a:xfrm>
          <a:custGeom>
            <a:avLst/>
            <a:gdLst/>
            <a:ahLst/>
            <a:cxnLst/>
            <a:rect l="l" t="t" r="r" b="b"/>
            <a:pathLst>
              <a:path w="4798840" h="1689192">
                <a:moveTo>
                  <a:pt x="0" y="0"/>
                </a:moveTo>
                <a:lnTo>
                  <a:pt x="4798840" y="0"/>
                </a:lnTo>
                <a:lnTo>
                  <a:pt x="4798840" y="1689191"/>
                </a:lnTo>
                <a:lnTo>
                  <a:pt x="0" y="1689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 descr="Sedgwick County Zoo"/>
          <p:cNvSpPr/>
          <p:nvPr/>
        </p:nvSpPr>
        <p:spPr>
          <a:xfrm>
            <a:off x="2981124" y="3249043"/>
            <a:ext cx="5606551" cy="2663833"/>
          </a:xfrm>
          <a:custGeom>
            <a:avLst/>
            <a:gdLst/>
            <a:ahLst/>
            <a:cxnLst/>
            <a:rect l="l" t="t" r="r" b="b"/>
            <a:pathLst>
              <a:path w="5606551" h="2663833">
                <a:moveTo>
                  <a:pt x="0" y="0"/>
                </a:moveTo>
                <a:lnTo>
                  <a:pt x="5606550" y="0"/>
                </a:lnTo>
                <a:lnTo>
                  <a:pt x="5606550" y="2663833"/>
                </a:lnTo>
                <a:lnTo>
                  <a:pt x="0" y="2663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 descr="National Baseball Congress World Series"/>
          <p:cNvSpPr/>
          <p:nvPr/>
        </p:nvSpPr>
        <p:spPr>
          <a:xfrm>
            <a:off x="11718978" y="3410782"/>
            <a:ext cx="2854019" cy="1515008"/>
          </a:xfrm>
          <a:custGeom>
            <a:avLst/>
            <a:gdLst/>
            <a:ahLst/>
            <a:cxnLst/>
            <a:rect l="l" t="t" r="r" b="b"/>
            <a:pathLst>
              <a:path w="2854019" h="1515008">
                <a:moveTo>
                  <a:pt x="0" y="0"/>
                </a:moveTo>
                <a:lnTo>
                  <a:pt x="2854019" y="0"/>
                </a:lnTo>
                <a:lnTo>
                  <a:pt x="2854019" y="1515008"/>
                </a:lnTo>
                <a:lnTo>
                  <a:pt x="0" y="1515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 descr="Friends of the Wichita Public Library"/>
          <p:cNvSpPr/>
          <p:nvPr/>
        </p:nvSpPr>
        <p:spPr>
          <a:xfrm>
            <a:off x="907278" y="4397944"/>
            <a:ext cx="2033334" cy="1491111"/>
          </a:xfrm>
          <a:custGeom>
            <a:avLst/>
            <a:gdLst/>
            <a:ahLst/>
            <a:cxnLst/>
            <a:rect l="l" t="t" r="r" b="b"/>
            <a:pathLst>
              <a:path w="2033334" h="1491111">
                <a:moveTo>
                  <a:pt x="0" y="0"/>
                </a:moveTo>
                <a:lnTo>
                  <a:pt x="2033334" y="0"/>
                </a:lnTo>
                <a:lnTo>
                  <a:pt x="2033334" y="1491112"/>
                </a:lnTo>
                <a:lnTo>
                  <a:pt x="0" y="14911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 descr="The Arcade"/>
          <p:cNvSpPr/>
          <p:nvPr/>
        </p:nvSpPr>
        <p:spPr>
          <a:xfrm>
            <a:off x="8967818" y="4894980"/>
            <a:ext cx="3032228" cy="1027422"/>
          </a:xfrm>
          <a:custGeom>
            <a:avLst/>
            <a:gdLst/>
            <a:ahLst/>
            <a:cxnLst/>
            <a:rect l="l" t="t" r="r" b="b"/>
            <a:pathLst>
              <a:path w="3032228" h="1027422">
                <a:moveTo>
                  <a:pt x="0" y="0"/>
                </a:moveTo>
                <a:lnTo>
                  <a:pt x="3032229" y="0"/>
                </a:lnTo>
                <a:lnTo>
                  <a:pt x="3032229" y="1027421"/>
                </a:lnTo>
                <a:lnTo>
                  <a:pt x="0" y="10274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 descr="Texas Roadhouse"/>
          <p:cNvSpPr/>
          <p:nvPr/>
        </p:nvSpPr>
        <p:spPr>
          <a:xfrm>
            <a:off x="8816630" y="3249043"/>
            <a:ext cx="2807224" cy="1527598"/>
          </a:xfrm>
          <a:custGeom>
            <a:avLst/>
            <a:gdLst/>
            <a:ahLst/>
            <a:cxnLst/>
            <a:rect l="l" t="t" r="r" b="b"/>
            <a:pathLst>
              <a:path w="2807224" h="1527598">
                <a:moveTo>
                  <a:pt x="0" y="0"/>
                </a:moveTo>
                <a:lnTo>
                  <a:pt x="2807224" y="0"/>
                </a:lnTo>
                <a:lnTo>
                  <a:pt x="2807224" y="1527598"/>
                </a:lnTo>
                <a:lnTo>
                  <a:pt x="0" y="15275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 descr="Mid-America All-Indian Museum"/>
          <p:cNvSpPr/>
          <p:nvPr/>
        </p:nvSpPr>
        <p:spPr>
          <a:xfrm>
            <a:off x="13845051" y="4925790"/>
            <a:ext cx="2738189" cy="1422043"/>
          </a:xfrm>
          <a:custGeom>
            <a:avLst/>
            <a:gdLst/>
            <a:ahLst/>
            <a:cxnLst/>
            <a:rect l="l" t="t" r="r" b="b"/>
            <a:pathLst>
              <a:path w="2738189" h="1422043">
                <a:moveTo>
                  <a:pt x="0" y="0"/>
                </a:moveTo>
                <a:lnTo>
                  <a:pt x="2738189" y="0"/>
                </a:lnTo>
                <a:lnTo>
                  <a:pt x="2738189" y="1422043"/>
                </a:lnTo>
                <a:lnTo>
                  <a:pt x="0" y="14220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5868" t="-6966" r="-6074" b="-7813"/>
            </a:stretch>
          </a:blipFill>
        </p:spPr>
      </p:sp>
      <p:sp>
        <p:nvSpPr>
          <p:cNvPr id="24" name="Freeform 24" descr="On the Border"/>
          <p:cNvSpPr/>
          <p:nvPr/>
        </p:nvSpPr>
        <p:spPr>
          <a:xfrm>
            <a:off x="13534905" y="1821640"/>
            <a:ext cx="3358481" cy="1236904"/>
          </a:xfrm>
          <a:custGeom>
            <a:avLst/>
            <a:gdLst/>
            <a:ahLst/>
            <a:cxnLst/>
            <a:rect l="l" t="t" r="r" b="b"/>
            <a:pathLst>
              <a:path w="3358481" h="1236904">
                <a:moveTo>
                  <a:pt x="0" y="0"/>
                </a:moveTo>
                <a:lnTo>
                  <a:pt x="3358480" y="0"/>
                </a:lnTo>
                <a:lnTo>
                  <a:pt x="3358480" y="1236903"/>
                </a:lnTo>
                <a:lnTo>
                  <a:pt x="0" y="12369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69178" y="547374"/>
            <a:ext cx="4541022" cy="96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6E3B"/>
                </a:solidFill>
                <a:latin typeface="Bangers"/>
                <a:ea typeface="Bangers"/>
                <a:cs typeface="Bangers"/>
                <a:sym typeface="Bangers"/>
              </a:rPr>
              <a:t>Prize sponsors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17017" y="6566234"/>
            <a:ext cx="2276369" cy="965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6E3B"/>
                </a:solidFill>
                <a:latin typeface="Bangers"/>
                <a:ea typeface="Bangers"/>
                <a:cs typeface="Bangers"/>
                <a:sym typeface="Bangers"/>
              </a:rPr>
              <a:t>&amp; More!</a:t>
            </a:r>
          </a:p>
        </p:txBody>
      </p:sp>
      <p:sp>
        <p:nvSpPr>
          <p:cNvPr id="27" name="Title 26" hidden="1">
            <a:extLst>
              <a:ext uri="{FF2B5EF4-FFF2-40B4-BE49-F238E27FC236}">
                <a16:creationId xmlns:a16="http://schemas.microsoft.com/office/drawing/2014/main" id="{49BCA6BC-D825-445D-A3B7-7E2FE8E834F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Prize Sponsors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8268" y="5532178"/>
            <a:ext cx="11511464" cy="1678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wichitalibrary.org/summerreading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wichitalibrary.org/events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6825" y="2724090"/>
            <a:ext cx="12414349" cy="3086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7"/>
              </a:lnSpc>
              <a:spcBef>
                <a:spcPct val="0"/>
              </a:spcBef>
            </a:pPr>
            <a:r>
              <a:rPr lang="en-US" sz="17998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Discover more:</a:t>
            </a:r>
          </a:p>
        </p:txBody>
      </p:sp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099E6014-FFE4-4C6B-B614-02CD3D0F4AA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5994">
                <a:alpha val="4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24548" y="2503805"/>
            <a:ext cx="10038904" cy="481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60"/>
              </a:lnSpc>
            </a:pPr>
            <a:r>
              <a:rPr lang="en-US" sz="164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Don’t Forget </a:t>
            </a:r>
          </a:p>
          <a:p>
            <a:pPr algn="ctr">
              <a:lnSpc>
                <a:spcPts val="18860"/>
              </a:lnSpc>
            </a:pPr>
            <a:r>
              <a:rPr lang="en-US" sz="164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to Read!</a:t>
            </a: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E720DE5A-7ABB-48D6-80FA-433BBE3A0B2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8"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C4C9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10582" y="3803653"/>
            <a:ext cx="12066836" cy="323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0"/>
              </a:lnSpc>
            </a:pPr>
            <a:r>
              <a:rPr lang="en-US" sz="11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Listening to a story </a:t>
            </a:r>
          </a:p>
          <a:p>
            <a:pPr algn="ctr">
              <a:lnSpc>
                <a:spcPts val="12650"/>
              </a:lnSpc>
            </a:pPr>
            <a:r>
              <a:rPr lang="en-US" sz="11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counts as reading, too!</a:t>
            </a:r>
          </a:p>
        </p:txBody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C108EFB0-0AA5-497C-8601-ECEE12FA045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Listening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8380893"/>
            <a:ext cx="18288000" cy="1906107"/>
            <a:chOff x="0" y="0"/>
            <a:chExt cx="4816593" cy="5020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02020"/>
            </a:xfrm>
            <a:custGeom>
              <a:avLst/>
              <a:gdLst/>
              <a:ahLst/>
              <a:cxnLst/>
              <a:rect l="l" t="t" r="r" b="b"/>
              <a:pathLst>
                <a:path w="4816592" h="502020">
                  <a:moveTo>
                    <a:pt x="0" y="0"/>
                  </a:moveTo>
                  <a:lnTo>
                    <a:pt x="4816592" y="0"/>
                  </a:lnTo>
                  <a:lnTo>
                    <a:pt x="4816592" y="502020"/>
                  </a:lnTo>
                  <a:lnTo>
                    <a:pt x="0" y="502020"/>
                  </a:lnTo>
                  <a:close/>
                </a:path>
              </a:pathLst>
            </a:custGeom>
            <a:solidFill>
              <a:srgbClr val="006E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40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8380893"/>
            <a:chOff x="0" y="0"/>
            <a:chExt cx="4816593" cy="2207313"/>
          </a:xfrm>
        </p:grpSpPr>
        <p:sp>
          <p:nvSpPr>
            <p:cNvPr id="7" name="Freeform 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207313"/>
            </a:xfrm>
            <a:custGeom>
              <a:avLst/>
              <a:gdLst/>
              <a:ahLst/>
              <a:cxnLst/>
              <a:rect l="l" t="t" r="r" b="b"/>
              <a:pathLst>
                <a:path w="4816592" h="2207313">
                  <a:moveTo>
                    <a:pt x="0" y="0"/>
                  </a:moveTo>
                  <a:lnTo>
                    <a:pt x="4816592" y="0"/>
                  </a:lnTo>
                  <a:lnTo>
                    <a:pt x="4816592" y="2207313"/>
                  </a:lnTo>
                  <a:lnTo>
                    <a:pt x="0" y="220731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2245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35255" y="8653863"/>
            <a:ext cx="9058981" cy="124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Allan Bold"/>
                <a:ea typeface="Allan Bold"/>
                <a:cs typeface="Allan Bold"/>
                <a:sym typeface="Allan Bold"/>
              </a:rPr>
              <a:t>Summer Reading Program at</a:t>
            </a:r>
          </a:p>
        </p:txBody>
      </p:sp>
      <p:sp>
        <p:nvSpPr>
          <p:cNvPr id="11" name="Freeform 11" descr="Wichita Public Library logo"/>
          <p:cNvSpPr/>
          <p:nvPr/>
        </p:nvSpPr>
        <p:spPr>
          <a:xfrm>
            <a:off x="11294237" y="6550746"/>
            <a:ext cx="4183171" cy="5415108"/>
          </a:xfrm>
          <a:custGeom>
            <a:avLst/>
            <a:gdLst/>
            <a:ahLst/>
            <a:cxnLst/>
            <a:rect l="l" t="t" r="r" b="b"/>
            <a:pathLst>
              <a:path w="4183171" h="5415108">
                <a:moveTo>
                  <a:pt x="0" y="0"/>
                </a:moveTo>
                <a:lnTo>
                  <a:pt x="4183171" y="0"/>
                </a:lnTo>
                <a:lnTo>
                  <a:pt x="4183171" y="5415108"/>
                </a:lnTo>
                <a:lnTo>
                  <a:pt x="0" y="541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 descr="Unearth a Story"/>
          <p:cNvSpPr/>
          <p:nvPr/>
        </p:nvSpPr>
        <p:spPr>
          <a:xfrm>
            <a:off x="2370009" y="1760306"/>
            <a:ext cx="13547981" cy="5447418"/>
          </a:xfrm>
          <a:custGeom>
            <a:avLst/>
            <a:gdLst/>
            <a:ahLst/>
            <a:cxnLst/>
            <a:rect l="l" t="t" r="r" b="b"/>
            <a:pathLst>
              <a:path w="13547981" h="5447418">
                <a:moveTo>
                  <a:pt x="0" y="0"/>
                </a:moveTo>
                <a:lnTo>
                  <a:pt x="13547982" y="0"/>
                </a:lnTo>
                <a:lnTo>
                  <a:pt x="13547982" y="5447418"/>
                </a:lnTo>
                <a:lnTo>
                  <a:pt x="0" y="544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itle 11" hidden="1">
            <a:extLst>
              <a:ext uri="{FF2B5EF4-FFF2-40B4-BE49-F238E27FC236}">
                <a16:creationId xmlns:a16="http://schemas.microsoft.com/office/drawing/2014/main" id="{7E622FBF-68EA-4004-BBC8-9D92510D09A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Unearth a Story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1B83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Unearth a Story"/>
          <p:cNvSpPr/>
          <p:nvPr/>
        </p:nvSpPr>
        <p:spPr>
          <a:xfrm>
            <a:off x="763281" y="8518259"/>
            <a:ext cx="2951531" cy="1186761"/>
          </a:xfrm>
          <a:custGeom>
            <a:avLst/>
            <a:gdLst/>
            <a:ahLst/>
            <a:cxnLst/>
            <a:rect l="l" t="t" r="r" b="b"/>
            <a:pathLst>
              <a:path w="2951531" h="1186761">
                <a:moveTo>
                  <a:pt x="0" y="0"/>
                </a:moveTo>
                <a:lnTo>
                  <a:pt x="2951531" y="0"/>
                </a:lnTo>
                <a:lnTo>
                  <a:pt x="2951531" y="1186762"/>
                </a:lnTo>
                <a:lnTo>
                  <a:pt x="0" y="1186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90180" y="2437131"/>
            <a:ext cx="13507641" cy="546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59"/>
              </a:lnSpc>
            </a:pPr>
            <a:r>
              <a:rPr lang="en-US" sz="12399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Pre-readers: Ages 0-5</a:t>
            </a:r>
          </a:p>
          <a:p>
            <a:pPr algn="ctr">
              <a:lnSpc>
                <a:spcPts val="14259"/>
              </a:lnSpc>
            </a:pPr>
            <a:r>
              <a:rPr lang="en-US" sz="12399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Kids Read: Grades K-5</a:t>
            </a:r>
          </a:p>
          <a:p>
            <a:pPr algn="ctr">
              <a:lnSpc>
                <a:spcPts val="14259"/>
              </a:lnSpc>
            </a:pPr>
            <a:r>
              <a:rPr lang="en-US" sz="12399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Teens Read: Grades 6-12</a:t>
            </a:r>
          </a:p>
        </p:txBody>
      </p:sp>
      <p:sp>
        <p:nvSpPr>
          <p:cNvPr id="8" name="Freeform 8" descr="Wichita Public Library logo"/>
          <p:cNvSpPr/>
          <p:nvPr/>
        </p:nvSpPr>
        <p:spPr>
          <a:xfrm>
            <a:off x="13751986" y="6823039"/>
            <a:ext cx="3535889" cy="4577203"/>
          </a:xfrm>
          <a:custGeom>
            <a:avLst/>
            <a:gdLst/>
            <a:ahLst/>
            <a:cxnLst/>
            <a:rect l="l" t="t" r="r" b="b"/>
            <a:pathLst>
              <a:path w="3535889" h="4577203">
                <a:moveTo>
                  <a:pt x="0" y="0"/>
                </a:moveTo>
                <a:lnTo>
                  <a:pt x="3535889" y="0"/>
                </a:lnTo>
                <a:lnTo>
                  <a:pt x="3535889" y="4577202"/>
                </a:lnTo>
                <a:lnTo>
                  <a:pt x="0" y="457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3045F20C-2D6F-40A2-8886-83D78C5D9E0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Age groups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map of Wichita Public Library locations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59619771-FDBB-49AC-9C13-90FC2643EAF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Library locations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37958" y="8511221"/>
            <a:ext cx="963721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Advanced Learning Library</a:t>
            </a:r>
          </a:p>
        </p:txBody>
      </p:sp>
      <p:sp>
        <p:nvSpPr>
          <p:cNvPr id="7" name="Freeform 7" descr="exterior photo of Advanced Learning Library"/>
          <p:cNvSpPr/>
          <p:nvPr/>
        </p:nvSpPr>
        <p:spPr>
          <a:xfrm>
            <a:off x="2712385" y="1028700"/>
            <a:ext cx="12863230" cy="7235567"/>
          </a:xfrm>
          <a:custGeom>
            <a:avLst/>
            <a:gdLst/>
            <a:ahLst/>
            <a:cxnLst/>
            <a:rect l="l" t="t" r="r" b="b"/>
            <a:pathLst>
              <a:path w="12863230" h="7235567">
                <a:moveTo>
                  <a:pt x="0" y="0"/>
                </a:moveTo>
                <a:lnTo>
                  <a:pt x="12863230" y="0"/>
                </a:lnTo>
                <a:lnTo>
                  <a:pt x="12863230" y="7235567"/>
                </a:lnTo>
                <a:lnTo>
                  <a:pt x="0" y="723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CB1572D5-AB6A-4E66-9536-2A6E69C3C45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Advanced Learning Library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A4F">
                <a:alpha val="4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exterior photo of Alford Branch Library"/>
          <p:cNvSpPr/>
          <p:nvPr/>
        </p:nvSpPr>
        <p:spPr>
          <a:xfrm>
            <a:off x="2714180" y="1028700"/>
            <a:ext cx="12859639" cy="7233547"/>
          </a:xfrm>
          <a:custGeom>
            <a:avLst/>
            <a:gdLst/>
            <a:ahLst/>
            <a:cxnLst/>
            <a:rect l="l" t="t" r="r" b="b"/>
            <a:pathLst>
              <a:path w="12859639" h="7233547">
                <a:moveTo>
                  <a:pt x="0" y="0"/>
                </a:moveTo>
                <a:lnTo>
                  <a:pt x="12859640" y="0"/>
                </a:lnTo>
                <a:lnTo>
                  <a:pt x="12859640" y="7233547"/>
                </a:lnTo>
                <a:lnTo>
                  <a:pt x="0" y="7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32995" y="8511221"/>
            <a:ext cx="82220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Alford Branch Library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7E2D55F5-D9CE-46C1-ABDF-346E01406D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Alford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6C1E">
                <a:alpha val="2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Freeform 6" descr="exterior photo of Angelou Branch Library"/>
          <p:cNvSpPr/>
          <p:nvPr/>
        </p:nvSpPr>
        <p:spPr>
          <a:xfrm>
            <a:off x="3624090" y="934076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86610" y="8511221"/>
            <a:ext cx="871478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Angelou Branch Library</a:t>
            </a:r>
          </a:p>
        </p:txBody>
      </p:sp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1E006B71-B452-40BC-848A-3E3A5AACEB4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Angelou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45C79C8F6B2C4FA3CD464556DF4198" ma:contentTypeVersion="3" ma:contentTypeDescription="Create a new document." ma:contentTypeScope="" ma:versionID="4ed9746377c81fde2a8bedf14611bdb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BD996C9-866D-49C6-9B40-D71E5EA9FB2B}"/>
</file>

<file path=customXml/itemProps2.xml><?xml version="1.0" encoding="utf-8"?>
<ds:datastoreItem xmlns:ds="http://schemas.openxmlformats.org/officeDocument/2006/customXml" ds:itemID="{F936B52E-0786-4D2A-B48B-44B519E4B1B9}"/>
</file>

<file path=customXml/itemProps3.xml><?xml version="1.0" encoding="utf-8"?>
<ds:datastoreItem xmlns:ds="http://schemas.openxmlformats.org/officeDocument/2006/customXml" ds:itemID="{E1CDB899-5970-4E49-98EB-EF93E70EE12A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169</Words>
  <Application>Microsoft Office PowerPoint</Application>
  <PresentationFormat>Custom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Allan Bold</vt:lpstr>
      <vt:lpstr>Bangers</vt:lpstr>
      <vt:lpstr>Arial</vt:lpstr>
      <vt:lpstr>Office Theme</vt:lpstr>
      <vt:lpstr>What will you do this summer?</vt:lpstr>
      <vt:lpstr>Read</vt:lpstr>
      <vt:lpstr>Listening</vt:lpstr>
      <vt:lpstr>Unearth a Story</vt:lpstr>
      <vt:lpstr>Age groups</vt:lpstr>
      <vt:lpstr>Library locations</vt:lpstr>
      <vt:lpstr>Advanced Learning Library</vt:lpstr>
      <vt:lpstr>Alford</vt:lpstr>
      <vt:lpstr>Angelou</vt:lpstr>
      <vt:lpstr>Evergreen</vt:lpstr>
      <vt:lpstr>Rockwell</vt:lpstr>
      <vt:lpstr>Walters</vt:lpstr>
      <vt:lpstr>Westlink</vt:lpstr>
      <vt:lpstr>Why should I read?</vt:lpstr>
      <vt:lpstr>Also</vt:lpstr>
      <vt:lpstr>Prizes</vt:lpstr>
      <vt:lpstr>Prize Sponsors</vt:lpstr>
      <vt:lpstr>Website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SRP 26 - Digital Slides Promo</dc:title>
  <cp:lastModifiedBy>Nordyke, Gregory</cp:lastModifiedBy>
  <cp:revision>4</cp:revision>
  <dcterms:created xsi:type="dcterms:W3CDTF">2006-08-16T00:00:00Z</dcterms:created>
  <dcterms:modified xsi:type="dcterms:W3CDTF">2026-04-09T18:52:25Z</dcterms:modified>
  <dc:identifier>DAHBy5sj_5M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0x010100E545C79C8F6B2C4FA3CD464556DF4198</vt:lpwstr>
  </property>
</Properties>
</file>